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87" r:id="rId3"/>
    <p:sldId id="257" r:id="rId4"/>
    <p:sldId id="262" r:id="rId5"/>
    <p:sldId id="258" r:id="rId6"/>
    <p:sldId id="260" r:id="rId7"/>
    <p:sldId id="263" r:id="rId8"/>
    <p:sldId id="259" r:id="rId9"/>
    <p:sldId id="288" r:id="rId10"/>
    <p:sldId id="289" r:id="rId11"/>
    <p:sldId id="290" r:id="rId12"/>
    <p:sldId id="291" r:id="rId13"/>
    <p:sldId id="292" r:id="rId14"/>
    <p:sldId id="293" r:id="rId15"/>
    <p:sldId id="261" r:id="rId16"/>
    <p:sldId id="268" r:id="rId17"/>
    <p:sldId id="269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5" r:id="rId27"/>
    <p:sldId id="29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9C896E1-80A3-4E48-804D-0540765BB13F}">
          <p14:sldIdLst>
            <p14:sldId id="256"/>
            <p14:sldId id="287"/>
            <p14:sldId id="257"/>
            <p14:sldId id="262"/>
            <p14:sldId id="258"/>
            <p14:sldId id="260"/>
            <p14:sldId id="263"/>
            <p14:sldId id="259"/>
            <p14:sldId id="288"/>
            <p14:sldId id="289"/>
            <p14:sldId id="290"/>
            <p14:sldId id="291"/>
            <p14:sldId id="292"/>
            <p14:sldId id="293"/>
            <p14:sldId id="261"/>
            <p14:sldId id="268"/>
            <p14:sldId id="269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5"/>
            <p14:sldId id="29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69" autoAdjust="0"/>
  </p:normalViewPr>
  <p:slideViewPr>
    <p:cSldViewPr snapToGrid="0" snapToObjects="1">
      <p:cViewPr varScale="1">
        <p:scale>
          <a:sx n="87" d="100"/>
          <a:sy n="87" d="100"/>
        </p:scale>
        <p:origin x="-105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7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95150-4FD7-4802-B0EB-D52217513A72}" type="datetime1">
              <a:rPr lang="en-US" smtClean="0"/>
              <a:pPr/>
              <a:t>8/24/2016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/>
              <a:pPr/>
              <a:t>8/24/2016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8/24/2016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8/24/2016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Suicide Awareness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© 2016 Dustin MacDonald</a:t>
            </a:r>
          </a:p>
        </p:txBody>
      </p:sp>
    </p:spTree>
    <p:extLst>
      <p:ext uri="{BB962C8B-B14F-4D97-AF65-F5344CB8AC3E}">
        <p14:creationId xmlns:p14="http://schemas.microsoft.com/office/powerpoint/2010/main" val="3970321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8"/>
            <a:ext cx="7745505" cy="765786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 smtClean="0"/>
              <a:t>Talking about suicide can plant the idea in someone’s head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Suicide True and False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9247" y="2844800"/>
            <a:ext cx="73887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u="sng" dirty="0" smtClean="0"/>
              <a:t>False!</a:t>
            </a:r>
          </a:p>
          <a:p>
            <a:pPr algn="ctr"/>
            <a:r>
              <a:rPr lang="en-US" sz="6000" dirty="0" smtClean="0"/>
              <a:t>Most people feeling suicidal </a:t>
            </a:r>
            <a:r>
              <a:rPr lang="en-US" sz="6000" i="1" dirty="0" smtClean="0"/>
              <a:t>want</a:t>
            </a:r>
            <a:r>
              <a:rPr lang="en-US" sz="6000" dirty="0" smtClean="0"/>
              <a:t> to talk about their feelings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70790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8"/>
            <a:ext cx="7745505" cy="765786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Teenagers have the highest rate of suicide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Suicide True and False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9247" y="2844800"/>
            <a:ext cx="73887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u="sng" dirty="0" smtClean="0"/>
              <a:t>False!</a:t>
            </a:r>
          </a:p>
          <a:p>
            <a:pPr algn="ctr"/>
            <a:r>
              <a:rPr lang="en-US" sz="6000" dirty="0" smtClean="0"/>
              <a:t>The highest risk population is 45-54 years of age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769541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8"/>
            <a:ext cx="7745505" cy="765786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The most common suicide method is pills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Suicide True and False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9247" y="2844800"/>
            <a:ext cx="73887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u="sng" dirty="0" smtClean="0"/>
              <a:t>False!</a:t>
            </a:r>
          </a:p>
          <a:p>
            <a:pPr algn="ctr"/>
            <a:r>
              <a:rPr lang="en-US" sz="6000" dirty="0" smtClean="0"/>
              <a:t>The most common method (overall) is hanging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12736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8"/>
            <a:ext cx="7745505" cy="76578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Most suicidal people leave notes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Suicide True and False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9247" y="2844800"/>
            <a:ext cx="73887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u="sng" dirty="0" smtClean="0"/>
              <a:t>False!</a:t>
            </a:r>
          </a:p>
          <a:p>
            <a:pPr algn="ctr"/>
            <a:r>
              <a:rPr lang="en-US" sz="6000" dirty="0" smtClean="0"/>
              <a:t>Only about 30% of suicides have notes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68234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8"/>
            <a:ext cx="7745505" cy="76578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 Suicidal people want to die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Suicide True and False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9247" y="2844800"/>
            <a:ext cx="738871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 smtClean="0"/>
              <a:t>False!</a:t>
            </a:r>
          </a:p>
          <a:p>
            <a:pPr algn="ctr"/>
            <a:r>
              <a:rPr lang="en-US" sz="5400" dirty="0" smtClean="0"/>
              <a:t>Most suicidal people don’t want to die, but want the pain to stop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85582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101653"/>
          </a:xfrm>
        </p:spPr>
        <p:txBody>
          <a:bodyPr>
            <a:normAutofit/>
          </a:bodyPr>
          <a:lstStyle/>
          <a:p>
            <a:r>
              <a:rPr lang="en-US" dirty="0" smtClean="0"/>
              <a:t>Substance Abuse</a:t>
            </a:r>
          </a:p>
          <a:p>
            <a:r>
              <a:rPr lang="en-US" dirty="0" smtClean="0"/>
              <a:t>Physical Illness</a:t>
            </a:r>
          </a:p>
          <a:p>
            <a:r>
              <a:rPr lang="en-US" dirty="0" smtClean="0"/>
              <a:t>Bereavement Grief and Loss</a:t>
            </a:r>
          </a:p>
          <a:p>
            <a:pPr lvl="1"/>
            <a:r>
              <a:rPr lang="en-US" sz="2400" dirty="0" smtClean="0"/>
              <a:t>Especially a suicide-related loss</a:t>
            </a:r>
          </a:p>
          <a:p>
            <a:pPr lvl="1"/>
            <a:r>
              <a:rPr lang="en-US" sz="2400" dirty="0" smtClean="0"/>
              <a:t>Interrupted (or “Complicated” Grief)</a:t>
            </a:r>
          </a:p>
          <a:p>
            <a:r>
              <a:rPr lang="en-US" dirty="0" smtClean="0"/>
              <a:t>Identifying as LGBTQ</a:t>
            </a:r>
          </a:p>
          <a:p>
            <a:r>
              <a:rPr lang="en-US" dirty="0" smtClean="0"/>
              <a:t>Military Veteran</a:t>
            </a:r>
          </a:p>
          <a:p>
            <a:r>
              <a:rPr lang="en-US" dirty="0" smtClean="0"/>
              <a:t>Profound humiliation or failure</a:t>
            </a:r>
          </a:p>
          <a:p>
            <a:r>
              <a:rPr lang="en-US" dirty="0" smtClean="0"/>
              <a:t>Others?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 for Suicide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456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 Factors are things that increase the likelihood someone will suicide because those things make coping more difficult</a:t>
            </a:r>
            <a:endParaRPr lang="en-US" dirty="0"/>
          </a:p>
          <a:p>
            <a:r>
              <a:rPr lang="en-US" dirty="0" smtClean="0"/>
              <a:t>Warning signs are clues that a suicidal crisis may be imminent</a:t>
            </a:r>
          </a:p>
          <a:p>
            <a:r>
              <a:rPr lang="en-US" dirty="0" smtClean="0"/>
              <a:t>It takes careful clinical examination by a trained mental health professional to determine a person’s true level of risk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Suicide Warning Signs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988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Sudden Mood changes (either very happy or very sad)</a:t>
            </a:r>
          </a:p>
          <a:p>
            <a:r>
              <a:rPr lang="en-US" dirty="0" smtClean="0"/>
              <a:t>Sudden appetite changes</a:t>
            </a:r>
          </a:p>
          <a:p>
            <a:r>
              <a:rPr lang="en-US" dirty="0" smtClean="0"/>
              <a:t>Talking about life in the past tense</a:t>
            </a:r>
          </a:p>
          <a:p>
            <a:r>
              <a:rPr lang="en-US" dirty="0" smtClean="0"/>
              <a:t>Telling people goodbye, tying up loose ends</a:t>
            </a:r>
          </a:p>
          <a:p>
            <a:r>
              <a:rPr lang="en-US" dirty="0" smtClean="0"/>
              <a:t>Talking about suicidal acts, feeling hopeless or helpless</a:t>
            </a:r>
          </a:p>
          <a:p>
            <a:r>
              <a:rPr lang="en-US" dirty="0" smtClean="0"/>
              <a:t>Making lethality statements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Suicide Warning Signs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430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Listen!</a:t>
            </a:r>
          </a:p>
          <a:p>
            <a:r>
              <a:rPr lang="en-US" dirty="0" smtClean="0"/>
              <a:t>Provide empathy</a:t>
            </a:r>
          </a:p>
          <a:p>
            <a:r>
              <a:rPr lang="en-US" dirty="0" smtClean="0"/>
              <a:t>Refer to resources</a:t>
            </a:r>
          </a:p>
          <a:p>
            <a:pPr lvl="1"/>
            <a:r>
              <a:rPr lang="en-US" dirty="0" smtClean="0"/>
              <a:t>Distress Centre (1-800-452-0688, 905-430-2522)</a:t>
            </a:r>
          </a:p>
          <a:p>
            <a:pPr lvl="1"/>
            <a:r>
              <a:rPr lang="en-US" dirty="0" smtClean="0"/>
              <a:t>Durham College </a:t>
            </a:r>
            <a:r>
              <a:rPr lang="en-US" dirty="0" err="1" smtClean="0"/>
              <a:t>Counselling</a:t>
            </a:r>
            <a:r>
              <a:rPr lang="en-US" dirty="0" smtClean="0"/>
              <a:t> Services</a:t>
            </a:r>
          </a:p>
          <a:p>
            <a:pPr lvl="1"/>
            <a:r>
              <a:rPr lang="en-US" dirty="0" smtClean="0"/>
              <a:t>Durham Mental Health Services</a:t>
            </a:r>
          </a:p>
          <a:p>
            <a:pPr lvl="1"/>
            <a:r>
              <a:rPr lang="en-US" dirty="0" smtClean="0"/>
              <a:t>Other resources (e.g. spiritual)</a:t>
            </a:r>
          </a:p>
          <a:p>
            <a:r>
              <a:rPr lang="en-US" dirty="0" smtClean="0"/>
              <a:t>Explore options</a:t>
            </a:r>
          </a:p>
          <a:p>
            <a:r>
              <a:rPr lang="en-US" dirty="0" smtClean="0"/>
              <a:t>Build support network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227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levels of support</a:t>
            </a:r>
          </a:p>
          <a:p>
            <a:pPr lvl="1"/>
            <a:r>
              <a:rPr lang="en-US" dirty="0" smtClean="0"/>
              <a:t>Internal</a:t>
            </a:r>
          </a:p>
          <a:p>
            <a:pPr lvl="1"/>
            <a:r>
              <a:rPr lang="en-US" dirty="0" smtClean="0"/>
              <a:t>External</a:t>
            </a:r>
          </a:p>
          <a:p>
            <a:pPr lvl="1"/>
            <a:r>
              <a:rPr lang="en-US" dirty="0" smtClean="0"/>
              <a:t>Peripheral</a:t>
            </a:r>
            <a:endParaRPr lang="en-US" dirty="0"/>
          </a:p>
          <a:p>
            <a:r>
              <a:rPr lang="en-US" dirty="0" smtClean="0"/>
              <a:t>Strong support network allows developing the resources that provides the strongest </a:t>
            </a:r>
            <a:r>
              <a:rPr lang="en-US" dirty="0" err="1" smtClean="0"/>
              <a:t>defence</a:t>
            </a:r>
            <a:r>
              <a:rPr lang="en-US" dirty="0" smtClean="0"/>
              <a:t> against suicide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276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About Me</a:t>
            </a:r>
          </a:p>
          <a:p>
            <a:r>
              <a:rPr lang="en-US" dirty="0" smtClean="0"/>
              <a:t>A Note on Wording</a:t>
            </a:r>
          </a:p>
          <a:p>
            <a:r>
              <a:rPr lang="en-US" dirty="0" smtClean="0"/>
              <a:t>Definitions</a:t>
            </a:r>
          </a:p>
          <a:p>
            <a:r>
              <a:rPr lang="en-US" dirty="0"/>
              <a:t>Suicide </a:t>
            </a:r>
            <a:r>
              <a:rPr lang="en-US" dirty="0" smtClean="0"/>
              <a:t>Statistics</a:t>
            </a:r>
          </a:p>
          <a:p>
            <a:r>
              <a:rPr lang="en-US" dirty="0"/>
              <a:t>Suicide True and </a:t>
            </a:r>
            <a:r>
              <a:rPr lang="en-US" dirty="0" smtClean="0"/>
              <a:t>False</a:t>
            </a:r>
          </a:p>
          <a:p>
            <a:r>
              <a:rPr lang="en-US" dirty="0" smtClean="0"/>
              <a:t>Risk Factors for Suicide</a:t>
            </a:r>
          </a:p>
          <a:p>
            <a:r>
              <a:rPr lang="en-US" dirty="0" smtClean="0"/>
              <a:t>Warning Signs for Suicide</a:t>
            </a:r>
          </a:p>
          <a:p>
            <a:r>
              <a:rPr lang="en-US" dirty="0" smtClean="0"/>
              <a:t>How to Help</a:t>
            </a:r>
          </a:p>
          <a:p>
            <a:r>
              <a:rPr lang="en-US" dirty="0" smtClean="0"/>
              <a:t>Support Networks</a:t>
            </a:r>
          </a:p>
          <a:p>
            <a:r>
              <a:rPr lang="en-US" dirty="0" smtClean="0"/>
              <a:t>Case Study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7893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Things that we do ourselves to cope with stress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Supports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3929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Examples include:</a:t>
            </a:r>
          </a:p>
          <a:p>
            <a:pPr lvl="1"/>
            <a:r>
              <a:rPr lang="en-US" dirty="0" err="1"/>
              <a:t>Journalling</a:t>
            </a:r>
            <a:endParaRPr lang="en-US" dirty="0"/>
          </a:p>
          <a:p>
            <a:pPr lvl="1"/>
            <a:r>
              <a:rPr lang="en-US" dirty="0" smtClean="0"/>
              <a:t>Listening to music / Playing an Instrument</a:t>
            </a:r>
            <a:endParaRPr lang="en-US" dirty="0"/>
          </a:p>
          <a:p>
            <a:pPr lvl="1"/>
            <a:r>
              <a:rPr lang="en-US" dirty="0"/>
              <a:t>Running / Working Out / Exercise</a:t>
            </a:r>
          </a:p>
          <a:p>
            <a:pPr lvl="1"/>
            <a:r>
              <a:rPr lang="en-US" dirty="0"/>
              <a:t>Prayer / Meditation / Spirituality</a:t>
            </a:r>
          </a:p>
          <a:p>
            <a:pPr lvl="1"/>
            <a:r>
              <a:rPr lang="en-US" dirty="0" smtClean="0"/>
              <a:t>Art</a:t>
            </a:r>
          </a:p>
          <a:p>
            <a:pPr lvl="1"/>
            <a:r>
              <a:rPr lang="en-US" dirty="0" smtClean="0"/>
              <a:t>Yoga / Massage</a:t>
            </a:r>
          </a:p>
          <a:p>
            <a:pPr lvl="1"/>
            <a:r>
              <a:rPr lang="en-US" dirty="0" smtClean="0"/>
              <a:t>Deep Breathing</a:t>
            </a:r>
          </a:p>
          <a:p>
            <a:pPr lvl="1"/>
            <a:r>
              <a:rPr lang="en-US" dirty="0" smtClean="0"/>
              <a:t>Other Hobbies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Supports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1497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People in our “inner circle” we reach out to</a:t>
            </a:r>
            <a:endParaRPr lang="en-US" sz="6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Supports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7001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Examples include</a:t>
            </a:r>
            <a:r>
              <a:rPr lang="en-US" dirty="0" smtClean="0"/>
              <a:t>:</a:t>
            </a:r>
          </a:p>
          <a:p>
            <a:pPr lvl="1"/>
            <a:r>
              <a:rPr lang="en-US" sz="5400" dirty="0" smtClean="0"/>
              <a:t>Family</a:t>
            </a:r>
          </a:p>
          <a:p>
            <a:pPr lvl="1"/>
            <a:r>
              <a:rPr lang="en-US" sz="5400" dirty="0" smtClean="0"/>
              <a:t>Friends</a:t>
            </a:r>
          </a:p>
          <a:p>
            <a:pPr lvl="1"/>
            <a:r>
              <a:rPr lang="en-US" sz="5400" dirty="0" smtClean="0"/>
              <a:t>Pets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Supports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1329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 Community agencies and others outside of our inner circle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Peripheral Supports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3331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Examples include:</a:t>
            </a:r>
          </a:p>
          <a:p>
            <a:pPr lvl="1"/>
            <a:r>
              <a:rPr lang="en-US" dirty="0" smtClean="0"/>
              <a:t>Distress Lines (e.g. Distress Centre)</a:t>
            </a:r>
          </a:p>
          <a:p>
            <a:pPr lvl="1"/>
            <a:r>
              <a:rPr lang="en-US" dirty="0" smtClean="0"/>
              <a:t>Family Doctors</a:t>
            </a:r>
          </a:p>
          <a:p>
            <a:pPr lvl="1"/>
            <a:r>
              <a:rPr lang="en-US" dirty="0" smtClean="0"/>
              <a:t>Psychiatrists / Psychologists</a:t>
            </a:r>
          </a:p>
          <a:p>
            <a:pPr lvl="1"/>
            <a:r>
              <a:rPr lang="en-US" dirty="0" smtClean="0"/>
              <a:t>Durham Mental Health Services</a:t>
            </a:r>
          </a:p>
          <a:p>
            <a:pPr lvl="1"/>
            <a:r>
              <a:rPr lang="en-US" dirty="0" smtClean="0"/>
              <a:t>Clergy</a:t>
            </a:r>
          </a:p>
          <a:p>
            <a:pPr lvl="1"/>
            <a:r>
              <a:rPr lang="en-US" dirty="0" smtClean="0"/>
              <a:t>Any others?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Peripheral Supports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7902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Suicide is usually preventable</a:t>
            </a:r>
          </a:p>
          <a:p>
            <a:r>
              <a:rPr lang="en-US" sz="3600" dirty="0" smtClean="0"/>
              <a:t>Asking about suicidal thoughts is the most important thing you can do</a:t>
            </a:r>
          </a:p>
          <a:p>
            <a:r>
              <a:rPr lang="en-US" sz="3600" dirty="0" smtClean="0"/>
              <a:t>Never be afraid to reach out to a professional for help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704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7740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152453"/>
          </a:xfrm>
        </p:spPr>
        <p:txBody>
          <a:bodyPr>
            <a:normAutofit/>
          </a:bodyPr>
          <a:lstStyle/>
          <a:p>
            <a:r>
              <a:rPr lang="en-US" dirty="0" smtClean="0"/>
              <a:t>Currently Director of Online Support &amp; Communication @ Distress Centre Durham</a:t>
            </a:r>
            <a:endParaRPr lang="en-US" dirty="0" smtClean="0"/>
          </a:p>
          <a:p>
            <a:r>
              <a:rPr lang="en-US" dirty="0" smtClean="0"/>
              <a:t>Distress </a:t>
            </a:r>
            <a:r>
              <a:rPr lang="en-US" dirty="0" smtClean="0"/>
              <a:t>Centre Durham History</a:t>
            </a:r>
          </a:p>
          <a:p>
            <a:pPr lvl="1"/>
            <a:r>
              <a:rPr lang="en-US" dirty="0" smtClean="0"/>
              <a:t>1600</a:t>
            </a:r>
            <a:r>
              <a:rPr lang="en-US" dirty="0" smtClean="0"/>
              <a:t>+ </a:t>
            </a:r>
            <a:r>
              <a:rPr lang="en-US" dirty="0" smtClean="0"/>
              <a:t>hours of </a:t>
            </a:r>
            <a:r>
              <a:rPr lang="en-US" dirty="0" smtClean="0"/>
              <a:t>telephone experience</a:t>
            </a:r>
          </a:p>
          <a:p>
            <a:pPr lvl="1"/>
            <a:r>
              <a:rPr lang="en-US" dirty="0" smtClean="0"/>
              <a:t>600+ hours of online chat and text</a:t>
            </a:r>
            <a:endParaRPr lang="en-US" dirty="0" smtClean="0"/>
          </a:p>
          <a:p>
            <a:pPr lvl="1"/>
            <a:r>
              <a:rPr lang="en-US" dirty="0" smtClean="0"/>
              <a:t>Former Placement </a:t>
            </a:r>
            <a:r>
              <a:rPr lang="en-US" dirty="0" smtClean="0"/>
              <a:t>Student, Summer Student (x3)</a:t>
            </a:r>
          </a:p>
          <a:p>
            <a:r>
              <a:rPr lang="en-US" dirty="0" smtClean="0"/>
              <a:t>Trainer Experience</a:t>
            </a:r>
          </a:p>
          <a:p>
            <a:pPr lvl="1"/>
            <a:r>
              <a:rPr lang="en-US" dirty="0" smtClean="0"/>
              <a:t>Distress Centre Durham Basic Training</a:t>
            </a:r>
          </a:p>
          <a:p>
            <a:pPr lvl="1"/>
            <a:r>
              <a:rPr lang="en-US" dirty="0" smtClean="0"/>
              <a:t>DCIB Suicide Risk Assessment</a:t>
            </a:r>
          </a:p>
          <a:p>
            <a:pPr lvl="1"/>
            <a:r>
              <a:rPr lang="en-US" dirty="0" smtClean="0"/>
              <a:t>Online Chat and Text (ONTX) Training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347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People do not </a:t>
            </a:r>
            <a:r>
              <a:rPr lang="en-US" sz="3200" i="1" dirty="0" smtClean="0"/>
              <a:t>commit</a:t>
            </a:r>
            <a:r>
              <a:rPr lang="en-US" sz="3200" dirty="0" smtClean="0"/>
              <a:t> suicide</a:t>
            </a:r>
          </a:p>
          <a:p>
            <a:r>
              <a:rPr lang="en-US" sz="3200" dirty="0" smtClean="0"/>
              <a:t>You commit a crime, you get committed to a psychiatric hospital</a:t>
            </a:r>
          </a:p>
          <a:p>
            <a:r>
              <a:rPr lang="en-US" sz="3200" dirty="0" smtClean="0"/>
              <a:t>Instead, people who take their own lives are said to have </a:t>
            </a:r>
            <a:r>
              <a:rPr lang="en-US" sz="3200" b="1" dirty="0" err="1" smtClean="0"/>
              <a:t>suicided</a:t>
            </a:r>
            <a:r>
              <a:rPr lang="en-US" sz="3200" dirty="0" smtClean="0"/>
              <a:t> or alternately </a:t>
            </a:r>
            <a:r>
              <a:rPr lang="en-US" sz="3200" b="1" dirty="0" smtClean="0"/>
              <a:t>died by suicide</a:t>
            </a:r>
            <a:r>
              <a:rPr lang="en-US" sz="3200" dirty="0" smtClean="0"/>
              <a:t>, as one dies of lung cancer or a person is murdered.</a:t>
            </a:r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start…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320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Suicide</a:t>
            </a:r>
          </a:p>
          <a:p>
            <a:pPr lvl="1"/>
            <a:r>
              <a:rPr lang="en-US" dirty="0" smtClean="0"/>
              <a:t>Intentional taking of one’s own life</a:t>
            </a:r>
          </a:p>
          <a:p>
            <a:r>
              <a:rPr lang="en-US" dirty="0" smtClean="0"/>
              <a:t>Suicidal ideation</a:t>
            </a:r>
          </a:p>
          <a:p>
            <a:pPr lvl="1"/>
            <a:r>
              <a:rPr lang="en-US" dirty="0" smtClean="0"/>
              <a:t>Clinical term for suicidal thoughts</a:t>
            </a:r>
          </a:p>
          <a:p>
            <a:r>
              <a:rPr lang="en-US" dirty="0" err="1" smtClean="0"/>
              <a:t>Parasuicide</a:t>
            </a:r>
            <a:endParaRPr lang="en-US" dirty="0" smtClean="0"/>
          </a:p>
          <a:p>
            <a:pPr lvl="1"/>
            <a:r>
              <a:rPr lang="en-US" dirty="0" smtClean="0"/>
              <a:t>A suicidal attempt that is designed to fail or be discovered</a:t>
            </a:r>
          </a:p>
          <a:p>
            <a:pPr lvl="1"/>
            <a:r>
              <a:rPr lang="en-US" dirty="0" smtClean="0"/>
              <a:t>Not necessarily attention-seeking behaviour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660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 A crisis is any event that overwhelms someone’s </a:t>
            </a:r>
            <a:r>
              <a:rPr lang="en-US" sz="4400" i="1" dirty="0" smtClean="0"/>
              <a:t>coping mechanisms</a:t>
            </a:r>
            <a:r>
              <a:rPr lang="en-US" sz="4400" dirty="0" smtClean="0"/>
              <a:t>, those things a person does to solve or deal with a problem</a:t>
            </a:r>
            <a:endParaRPr lang="en-US" sz="44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Crisis?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803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Suicide is the 2</a:t>
            </a:r>
            <a:r>
              <a:rPr lang="en-US" baseline="30000" dirty="0" smtClean="0"/>
              <a:t>nd</a:t>
            </a:r>
            <a:r>
              <a:rPr lang="en-US" dirty="0" smtClean="0"/>
              <a:t> leading cause of death in Canada for 18-24 year olds (behind car accidents)</a:t>
            </a:r>
          </a:p>
          <a:p>
            <a:r>
              <a:rPr lang="en-US" dirty="0" smtClean="0"/>
              <a:t>More than 90% of suicide victims have a diagnosable mental illness</a:t>
            </a:r>
          </a:p>
          <a:p>
            <a:r>
              <a:rPr lang="en-US" dirty="0" smtClean="0"/>
              <a:t>1,115 people died by suicide in Ontario in 2005</a:t>
            </a:r>
          </a:p>
          <a:p>
            <a:r>
              <a:rPr lang="en-US" dirty="0" smtClean="0"/>
              <a:t>The suicide rate is 12.7 per 100,000 males and 4.1 per 100,000 females in Ontario</a:t>
            </a:r>
          </a:p>
          <a:p>
            <a:r>
              <a:rPr lang="en-US" dirty="0" smtClean="0"/>
              <a:t>The Aboriginal suicide rate is 11 times higher than the national average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Suicide Statistics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087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Mental Illness</a:t>
            </a:r>
          </a:p>
          <a:p>
            <a:pPr lvl="1"/>
            <a:r>
              <a:rPr lang="en-US" dirty="0" smtClean="0"/>
              <a:t>Clinical Depression, Borderline Personality Disorder (BPD), Schizophrenia all increase risk</a:t>
            </a:r>
          </a:p>
          <a:p>
            <a:r>
              <a:rPr lang="en-US" dirty="0" smtClean="0"/>
              <a:t>Financial Difficulties</a:t>
            </a:r>
          </a:p>
          <a:p>
            <a:r>
              <a:rPr lang="en-US" dirty="0" smtClean="0"/>
              <a:t>Bullying (+ Cyber-bullying) for young adults</a:t>
            </a:r>
          </a:p>
          <a:p>
            <a:r>
              <a:rPr lang="en-US" dirty="0" smtClean="0"/>
              <a:t>Relationship Troubles</a:t>
            </a:r>
          </a:p>
          <a:p>
            <a:r>
              <a:rPr lang="en-US" dirty="0" smtClean="0"/>
              <a:t>Academic / School Troubles</a:t>
            </a:r>
          </a:p>
          <a:p>
            <a:r>
              <a:rPr lang="en-US" dirty="0" smtClean="0"/>
              <a:t>Legal Problems</a:t>
            </a:r>
          </a:p>
          <a:p>
            <a:r>
              <a:rPr lang="en-US" dirty="0" smtClean="0"/>
              <a:t>History of Physical / Sexual Abuse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 for Suicide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94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8"/>
            <a:ext cx="7745505" cy="765786"/>
          </a:xfrm>
        </p:spPr>
        <p:txBody>
          <a:bodyPr>
            <a:normAutofit fontScale="85000" lnSpcReduction="10000"/>
          </a:bodyPr>
          <a:lstStyle/>
          <a:p>
            <a:r>
              <a:rPr lang="en-US" sz="3600" dirty="0" smtClean="0"/>
              <a:t>Most suicides involve drugs or alcohol…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Suicide True and False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9247" y="2844800"/>
            <a:ext cx="73887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u="sng" dirty="0" smtClean="0"/>
              <a:t>True!</a:t>
            </a:r>
          </a:p>
          <a:p>
            <a:pPr algn="ctr"/>
            <a:r>
              <a:rPr lang="en-US" sz="6000" dirty="0" smtClean="0"/>
              <a:t>Up to 70% percent of suicides involve alcohol or drugs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921560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1854</TotalTime>
  <Words>779</Words>
  <Application>Microsoft Office PowerPoint</Application>
  <PresentationFormat>On-screen Show (4:3)</PresentationFormat>
  <Paragraphs>147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Hardcover</vt:lpstr>
      <vt:lpstr>Suicide Awareness </vt:lpstr>
      <vt:lpstr>Agenda</vt:lpstr>
      <vt:lpstr>About Me</vt:lpstr>
      <vt:lpstr>Before we start…</vt:lpstr>
      <vt:lpstr>Definitions</vt:lpstr>
      <vt:lpstr>What is a Crisis?</vt:lpstr>
      <vt:lpstr>Suicide Statistics</vt:lpstr>
      <vt:lpstr>Risk Factors for Suicide</vt:lpstr>
      <vt:lpstr>Suicide True and False</vt:lpstr>
      <vt:lpstr>Suicide True and False</vt:lpstr>
      <vt:lpstr>Suicide True and False</vt:lpstr>
      <vt:lpstr>Suicide True and False</vt:lpstr>
      <vt:lpstr>Suicide True and False</vt:lpstr>
      <vt:lpstr>Suicide True and False</vt:lpstr>
      <vt:lpstr>Risk Factors for Suicide</vt:lpstr>
      <vt:lpstr>Suicide Warning Signs</vt:lpstr>
      <vt:lpstr>Suicide Warning Signs</vt:lpstr>
      <vt:lpstr>How to Help</vt:lpstr>
      <vt:lpstr>Support Network</vt:lpstr>
      <vt:lpstr>Internal Supports</vt:lpstr>
      <vt:lpstr>Internal Supports</vt:lpstr>
      <vt:lpstr>External Supports</vt:lpstr>
      <vt:lpstr>External Supports</vt:lpstr>
      <vt:lpstr>Peripheral Supports</vt:lpstr>
      <vt:lpstr>Peripheral Supports</vt:lpstr>
      <vt:lpstr>Summary</vt:lpstr>
      <vt:lpstr>Case Study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You Don’t Know About Suicide</dc:title>
  <dc:creator>Dustin MacDonald</dc:creator>
  <cp:lastModifiedBy>Dustin</cp:lastModifiedBy>
  <cp:revision>40</cp:revision>
  <dcterms:created xsi:type="dcterms:W3CDTF">2012-09-08T21:29:50Z</dcterms:created>
  <dcterms:modified xsi:type="dcterms:W3CDTF">2016-08-24T06:20:08Z</dcterms:modified>
</cp:coreProperties>
</file>